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95" r:id="rId4"/>
    <p:sldId id="296" r:id="rId5"/>
    <p:sldId id="297" r:id="rId6"/>
    <p:sldId id="325" r:id="rId7"/>
    <p:sldId id="298" r:id="rId8"/>
    <p:sldId id="326" r:id="rId9"/>
    <p:sldId id="332" r:id="rId10"/>
    <p:sldId id="333" r:id="rId11"/>
    <p:sldId id="327" r:id="rId12"/>
    <p:sldId id="334" r:id="rId13"/>
    <p:sldId id="335" r:id="rId14"/>
    <p:sldId id="337" r:id="rId15"/>
    <p:sldId id="338" r:id="rId16"/>
    <p:sldId id="339" r:id="rId17"/>
    <p:sldId id="306" r:id="rId18"/>
    <p:sldId id="305" r:id="rId19"/>
    <p:sldId id="340" r:id="rId20"/>
    <p:sldId id="341" r:id="rId21"/>
    <p:sldId id="308" r:id="rId22"/>
    <p:sldId id="342" r:id="rId23"/>
    <p:sldId id="343" r:id="rId24"/>
    <p:sldId id="309" r:id="rId25"/>
    <p:sldId id="310" r:id="rId26"/>
    <p:sldId id="311" r:id="rId27"/>
    <p:sldId id="344" r:id="rId28"/>
    <p:sldId id="312" r:id="rId29"/>
    <p:sldId id="313" r:id="rId30"/>
    <p:sldId id="315" r:id="rId31"/>
    <p:sldId id="314" r:id="rId32"/>
    <p:sldId id="316" r:id="rId33"/>
    <p:sldId id="317" r:id="rId34"/>
    <p:sldId id="318" r:id="rId35"/>
    <p:sldId id="345" r:id="rId36"/>
    <p:sldId id="319" r:id="rId37"/>
    <p:sldId id="346" r:id="rId38"/>
    <p:sldId id="347" r:id="rId39"/>
    <p:sldId id="321" r:id="rId40"/>
    <p:sldId id="322" r:id="rId41"/>
    <p:sldId id="323" r:id="rId42"/>
    <p:sldId id="324" r:id="rId43"/>
    <p:sldId id="34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9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2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28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4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1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5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0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2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9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4832-B012-4AB4-B876-4FE9E569A900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729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  <a:endParaRPr kumimoji="0" lang="en-GB" sz="27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Picture 4" descr="A view of a forest&#10;&#10;Description automatically generated">
            <a:extLst>
              <a:ext uri="{FF2B5EF4-FFF2-40B4-BE49-F238E27FC236}">
                <a16:creationId xmlns:a16="http://schemas.microsoft.com/office/drawing/2014/main" id="{B46F793E-DEAD-4F73-9B42-936F45603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2" y="1256665"/>
            <a:ext cx="7207624" cy="50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5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The ‘foe’ = the Lord (v.17)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Who placed the watchman?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Tension between judgment v. grace (18:31)</a:t>
            </a:r>
          </a:p>
        </p:txBody>
      </p:sp>
    </p:spTree>
    <p:extLst>
      <p:ext uri="{BB962C8B-B14F-4D97-AF65-F5344CB8AC3E}">
        <p14:creationId xmlns:p14="http://schemas.microsoft.com/office/powerpoint/2010/main" val="19856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4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The ‘foe’ = the Lord (v.17)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Who placed the watchman?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Tension between judgment v. grace (18:31)</a:t>
            </a:r>
          </a:p>
          <a:p>
            <a:pPr marL="714375" lvl="1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Fresh marching orders</a:t>
            </a:r>
          </a:p>
        </p:txBody>
      </p:sp>
    </p:spTree>
    <p:extLst>
      <p:ext uri="{BB962C8B-B14F-4D97-AF65-F5344CB8AC3E}">
        <p14:creationId xmlns:p14="http://schemas.microsoft.com/office/powerpoint/2010/main" val="10993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4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The ‘foe’ = the Lord (v.17)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Who placed the watchman?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Tension between judgment v. grace (18:31)</a:t>
            </a:r>
          </a:p>
          <a:p>
            <a:pPr marL="714375" lvl="1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Fresh marching orders</a:t>
            </a:r>
          </a:p>
          <a:p>
            <a:pPr marL="1171575" lvl="2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God won’t take ‘no’ for an answer</a:t>
            </a:r>
          </a:p>
        </p:txBody>
      </p:sp>
    </p:spTree>
    <p:extLst>
      <p:ext uri="{BB962C8B-B14F-4D97-AF65-F5344CB8AC3E}">
        <p14:creationId xmlns:p14="http://schemas.microsoft.com/office/powerpoint/2010/main" val="36818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4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The ‘foe’ = the Lord (v.17)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Who placed the watchman?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Tension between judgment v. grace (18:31)</a:t>
            </a:r>
          </a:p>
          <a:p>
            <a:pPr marL="714375" lvl="1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Fresh marching orders</a:t>
            </a:r>
          </a:p>
          <a:p>
            <a:pPr marL="1171575" lvl="2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God won’t take ‘no’ for an answer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Strange behaviour</a:t>
            </a:r>
          </a:p>
        </p:txBody>
      </p:sp>
    </p:spTree>
    <p:extLst>
      <p:ext uri="{BB962C8B-B14F-4D97-AF65-F5344CB8AC3E}">
        <p14:creationId xmlns:p14="http://schemas.microsoft.com/office/powerpoint/2010/main" val="37430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4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The ‘foe’ = the Lord (v.17)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Who placed the watchman?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Tension between judgment v. grace (18:31)</a:t>
            </a:r>
          </a:p>
          <a:p>
            <a:pPr marL="714375" lvl="1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Fresh marching orders</a:t>
            </a:r>
          </a:p>
          <a:p>
            <a:pPr marL="1171575" lvl="2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God won’t take ‘no’ for an answer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Strange behaviour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Mental health issues?</a:t>
            </a:r>
          </a:p>
        </p:txBody>
      </p:sp>
    </p:spTree>
    <p:extLst>
      <p:ext uri="{BB962C8B-B14F-4D97-AF65-F5344CB8AC3E}">
        <p14:creationId xmlns:p14="http://schemas.microsoft.com/office/powerpoint/2010/main" val="3346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4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The ‘foe’ = the Lord (v.17)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Who placed the watchman?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Tension between judgment v. grace (18:31)</a:t>
            </a:r>
          </a:p>
          <a:p>
            <a:pPr marL="714375" lvl="1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Fresh marching orders</a:t>
            </a:r>
          </a:p>
          <a:p>
            <a:pPr marL="1171575" lvl="2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God won’t take ‘no’ for an answer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Strange behaviour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Mental health issues?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No mediation</a:t>
            </a:r>
          </a:p>
        </p:txBody>
      </p:sp>
    </p:spTree>
    <p:extLst>
      <p:ext uri="{BB962C8B-B14F-4D97-AF65-F5344CB8AC3E}">
        <p14:creationId xmlns:p14="http://schemas.microsoft.com/office/powerpoint/2010/main" val="21715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4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The ‘foe’ = the Lord (v.17)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Who placed the watchman?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Tension between judgment v. grace (18:31)</a:t>
            </a:r>
          </a:p>
          <a:p>
            <a:pPr marL="714375" lvl="1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Fresh marching orders</a:t>
            </a:r>
          </a:p>
          <a:p>
            <a:pPr marL="1171575" lvl="2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God won’t take ‘no’ for an answer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Strange behaviour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Mental health issues?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No mediation</a:t>
            </a:r>
          </a:p>
          <a:p>
            <a:pPr marL="714375" lvl="2" indent="-357188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House arrest</a:t>
            </a:r>
          </a:p>
        </p:txBody>
      </p:sp>
    </p:spTree>
    <p:extLst>
      <p:ext uri="{BB962C8B-B14F-4D97-AF65-F5344CB8AC3E}">
        <p14:creationId xmlns:p14="http://schemas.microsoft.com/office/powerpoint/2010/main" val="40188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793350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</p:spTree>
    <p:extLst>
      <p:ext uri="{BB962C8B-B14F-4D97-AF65-F5344CB8AC3E}">
        <p14:creationId xmlns:p14="http://schemas.microsoft.com/office/powerpoint/2010/main" val="3141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792299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722122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	</a:t>
            </a:r>
          </a:p>
        </p:txBody>
      </p:sp>
    </p:spTree>
    <p:extLst>
      <p:ext uri="{BB962C8B-B14F-4D97-AF65-F5344CB8AC3E}">
        <p14:creationId xmlns:p14="http://schemas.microsoft.com/office/powerpoint/2010/main" val="42550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792299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722122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pPr marL="1435100" indent="-538163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Scene 1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Clay model of Jerusalem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31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BD82D-BBC8-4C27-B2F3-FFB6BB34D8F2}"/>
              </a:ext>
            </a:extLst>
          </p:cNvPr>
          <p:cNvSpPr txBox="1"/>
          <p:nvPr/>
        </p:nvSpPr>
        <p:spPr>
          <a:xfrm>
            <a:off x="370935" y="614297"/>
            <a:ext cx="2147979" cy="584775"/>
          </a:xfrm>
          <a:prstGeom prst="rect">
            <a:avLst/>
          </a:prstGeom>
          <a:solidFill>
            <a:srgbClr val="00B0F0"/>
          </a:solidFill>
          <a:ln>
            <a:solidFill>
              <a:srgbClr val="FF33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Drama</a:t>
            </a:r>
          </a:p>
        </p:txBody>
      </p:sp>
    </p:spTree>
    <p:extLst>
      <p:ext uri="{BB962C8B-B14F-4D97-AF65-F5344CB8AC3E}">
        <p14:creationId xmlns:p14="http://schemas.microsoft.com/office/powerpoint/2010/main" val="21306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792299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722122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pPr marL="1435100" indent="-538163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Scene 1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Clay model of Jerusalem</a:t>
            </a:r>
          </a:p>
          <a:p>
            <a:pPr marL="2268537" lvl="3"/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     An iron barrier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05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792299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722122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pPr marL="1435100" indent="-538163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Scene 1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Clay model</a:t>
            </a:r>
          </a:p>
          <a:p>
            <a:pPr marL="896937"/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	                     Iron barrier</a:t>
            </a:r>
          </a:p>
          <a:p>
            <a:pPr marL="1239837" indent="-342900">
              <a:buFont typeface="Wingdings" panose="05000000000000000000" pitchFamily="2" charset="2"/>
              <a:buChar char="v"/>
            </a:pP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Scene 2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Sin bearer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792299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722122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pPr marL="1435100" indent="-538163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Scene 1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Clay model</a:t>
            </a:r>
          </a:p>
          <a:p>
            <a:pPr marL="896937"/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	                     Iron barrier</a:t>
            </a:r>
          </a:p>
          <a:p>
            <a:pPr marL="1239837" indent="-342900">
              <a:buFont typeface="Wingdings" panose="05000000000000000000" pitchFamily="2" charset="2"/>
              <a:buChar char="v"/>
            </a:pP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Scene 2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Sin bearer</a:t>
            </a:r>
          </a:p>
          <a:p>
            <a:pPr marL="1697037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Message to fellow-exiles</a:t>
            </a:r>
          </a:p>
        </p:txBody>
      </p:sp>
    </p:spTree>
    <p:extLst>
      <p:ext uri="{BB962C8B-B14F-4D97-AF65-F5344CB8AC3E}">
        <p14:creationId xmlns:p14="http://schemas.microsoft.com/office/powerpoint/2010/main" val="29559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792299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722122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pPr marL="1435100" indent="-538163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Scene 1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Clay model</a:t>
            </a:r>
          </a:p>
          <a:p>
            <a:pPr marL="896937"/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	                     Iron barrier</a:t>
            </a:r>
          </a:p>
          <a:p>
            <a:pPr marL="1239837" indent="-342900">
              <a:buFont typeface="Wingdings" panose="05000000000000000000" pitchFamily="2" charset="2"/>
              <a:buChar char="v"/>
            </a:pP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Scene 2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Sin bearer</a:t>
            </a:r>
          </a:p>
          <a:p>
            <a:pPr marL="1697037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Message to fellow-exiles</a:t>
            </a:r>
          </a:p>
          <a:p>
            <a:pPr marL="1697037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Bearing sin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3690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790197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720020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2: Bread of affliction (4:9-17)</a:t>
            </a:r>
          </a:p>
        </p:txBody>
      </p:sp>
    </p:spTree>
    <p:extLst>
      <p:ext uri="{BB962C8B-B14F-4D97-AF65-F5344CB8AC3E}">
        <p14:creationId xmlns:p14="http://schemas.microsoft.com/office/powerpoint/2010/main" val="38001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793350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7231734" cy="113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2: Bread of affliction (4:9-17)</a:t>
            </a:r>
          </a:p>
          <a:p>
            <a:pPr marL="1076325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 Scene 1: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Siege rations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(vv.9-11)</a:t>
            </a:r>
          </a:p>
        </p:txBody>
      </p:sp>
    </p:spTree>
    <p:extLst>
      <p:ext uri="{BB962C8B-B14F-4D97-AF65-F5344CB8AC3E}">
        <p14:creationId xmlns:p14="http://schemas.microsoft.com/office/powerpoint/2010/main" val="34636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5998167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2: Bread of affliction (4:9-17)</a:t>
            </a:r>
          </a:p>
          <a:p>
            <a:pPr marL="1076325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Scene 1: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Siege rations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(vv.9-11)</a:t>
            </a:r>
          </a:p>
          <a:p>
            <a:pPr marL="1076325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 Scene 2: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Defiled food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vv.12-17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5998167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2: Bread of affliction (4:9-17)</a:t>
            </a:r>
          </a:p>
          <a:p>
            <a:pPr marL="1076325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Scene 1: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Siege rations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(vv.9-11)</a:t>
            </a:r>
          </a:p>
          <a:p>
            <a:pPr marL="1076325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 Scene 2: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Defiled food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vv.12-17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697037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No more bread sticks</a:t>
            </a:r>
          </a:p>
        </p:txBody>
      </p:sp>
    </p:spTree>
    <p:extLst>
      <p:ext uri="{BB962C8B-B14F-4D97-AF65-F5344CB8AC3E}">
        <p14:creationId xmlns:p14="http://schemas.microsoft.com/office/powerpoint/2010/main" val="33438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599816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2: Bread of affliction (4:9-17)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3: The Great Fire (5:1-4)</a:t>
            </a:r>
          </a:p>
        </p:txBody>
      </p:sp>
    </p:spTree>
    <p:extLst>
      <p:ext uri="{BB962C8B-B14F-4D97-AF65-F5344CB8AC3E}">
        <p14:creationId xmlns:p14="http://schemas.microsoft.com/office/powerpoint/2010/main" val="101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5998167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2: Bread of affliction (4:9-17)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3: The Great Fire (5:1-4)</a:t>
            </a:r>
          </a:p>
          <a:p>
            <a:pPr marL="896938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Scene 1: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 Shaved!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(v:1)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BD82D-BBC8-4C27-B2F3-FFB6BB34D8F2}"/>
              </a:ext>
            </a:extLst>
          </p:cNvPr>
          <p:cNvSpPr txBox="1"/>
          <p:nvPr/>
        </p:nvSpPr>
        <p:spPr>
          <a:xfrm>
            <a:off x="362308" y="578389"/>
            <a:ext cx="3545458" cy="1015663"/>
          </a:xfrm>
          <a:prstGeom prst="rect">
            <a:avLst/>
          </a:prstGeom>
          <a:solidFill>
            <a:srgbClr val="00B0F0"/>
          </a:solidFill>
          <a:ln>
            <a:solidFill>
              <a:srgbClr val="FF33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Drama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</a:rPr>
              <a:t>Painful symbols</a:t>
            </a:r>
          </a:p>
        </p:txBody>
      </p:sp>
    </p:spTree>
    <p:extLst>
      <p:ext uri="{BB962C8B-B14F-4D97-AF65-F5344CB8AC3E}">
        <p14:creationId xmlns:p14="http://schemas.microsoft.com/office/powerpoint/2010/main" val="481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5998167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2: Bread of affliction (4:9-17)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3: The Great Fire (5:1-4)</a:t>
            </a:r>
          </a:p>
          <a:p>
            <a:pPr marL="896938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Scene 1: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 Shaved!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(v:1)</a:t>
            </a:r>
          </a:p>
          <a:p>
            <a:pPr marL="896938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Scene 2: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Fire, sword and wind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(v.2-3)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0B213-989E-455B-A504-D75AE39881BA}"/>
              </a:ext>
            </a:extLst>
          </p:cNvPr>
          <p:cNvSpPr txBox="1"/>
          <p:nvPr/>
        </p:nvSpPr>
        <p:spPr>
          <a:xfrm>
            <a:off x="1039907" y="2285915"/>
            <a:ext cx="5998167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1: A city under siege (4:1-8)</a:t>
            </a:r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Act 2: Bread of affliction (4:9-17)</a:t>
            </a: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Act 3: The Great Fire (5:1-4)</a:t>
            </a:r>
          </a:p>
          <a:p>
            <a:pPr marL="896938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Scene 1: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 Shaved!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(v:1)</a:t>
            </a:r>
          </a:p>
          <a:p>
            <a:pPr marL="896938" indent="-179388"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Scene 2: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Fire, sword and wind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(v.2-3)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896938" indent="-179388">
              <a:buFont typeface="Wingdings" panose="05000000000000000000" pitchFamily="2" charset="2"/>
              <a:buChar char="v"/>
            </a:pP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Scene 3: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Loose hairs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(v.4)</a:t>
            </a:r>
          </a:p>
        </p:txBody>
      </p:sp>
    </p:spTree>
    <p:extLst>
      <p:ext uri="{BB962C8B-B14F-4D97-AF65-F5344CB8AC3E}">
        <p14:creationId xmlns:p14="http://schemas.microsoft.com/office/powerpoint/2010/main" val="138020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</p:spTree>
    <p:extLst>
      <p:ext uri="{BB962C8B-B14F-4D97-AF65-F5344CB8AC3E}">
        <p14:creationId xmlns:p14="http://schemas.microsoft.com/office/powerpoint/2010/main" val="12041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</p:txBody>
      </p:sp>
    </p:spTree>
    <p:extLst>
      <p:ext uri="{BB962C8B-B14F-4D97-AF65-F5344CB8AC3E}">
        <p14:creationId xmlns:p14="http://schemas.microsoft.com/office/powerpoint/2010/main" val="29032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</p:txBody>
      </p:sp>
    </p:spTree>
    <p:extLst>
      <p:ext uri="{BB962C8B-B14F-4D97-AF65-F5344CB8AC3E}">
        <p14:creationId xmlns:p14="http://schemas.microsoft.com/office/powerpoint/2010/main" val="20203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C471B-C120-499C-BC40-1906BCFCED74}"/>
              </a:ext>
            </a:extLst>
          </p:cNvPr>
          <p:cNvSpPr txBox="1"/>
          <p:nvPr/>
        </p:nvSpPr>
        <p:spPr>
          <a:xfrm>
            <a:off x="1416424" y="3547799"/>
            <a:ext cx="562165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>
                <a:ln w="6350"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“Instead of being a light to the world, by failing to live in the light of God’s revelation, this chosen city had become the world’s darkest blot”</a:t>
            </a:r>
          </a:p>
        </p:txBody>
      </p:sp>
    </p:spTree>
    <p:extLst>
      <p:ext uri="{BB962C8B-B14F-4D97-AF65-F5344CB8AC3E}">
        <p14:creationId xmlns:p14="http://schemas.microsoft.com/office/powerpoint/2010/main" val="3031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a warning (v.8-17)</a:t>
            </a:r>
          </a:p>
        </p:txBody>
      </p:sp>
    </p:spTree>
    <p:extLst>
      <p:ext uri="{BB962C8B-B14F-4D97-AF65-F5344CB8AC3E}">
        <p14:creationId xmlns:p14="http://schemas.microsoft.com/office/powerpoint/2010/main" val="28083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a warning (v.8-17)</a:t>
            </a:r>
          </a:p>
          <a:p>
            <a:pPr marL="1354138" lvl="1" indent="-35877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Reason for judgment = “abominations”</a:t>
            </a:r>
          </a:p>
        </p:txBody>
      </p:sp>
    </p:spTree>
    <p:extLst>
      <p:ext uri="{BB962C8B-B14F-4D97-AF65-F5344CB8AC3E}">
        <p14:creationId xmlns:p14="http://schemas.microsoft.com/office/powerpoint/2010/main" val="30699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a warning (v.8-17)</a:t>
            </a:r>
          </a:p>
          <a:p>
            <a:pPr marL="1354138" lvl="1" indent="-35877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Reason for judgment = “abominations”</a:t>
            </a:r>
          </a:p>
          <a:p>
            <a:pPr marL="1354138" lvl="1" indent="-358775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Object lesson for other nations</a:t>
            </a:r>
          </a:p>
        </p:txBody>
      </p:sp>
    </p:spTree>
    <p:extLst>
      <p:ext uri="{BB962C8B-B14F-4D97-AF65-F5344CB8AC3E}">
        <p14:creationId xmlns:p14="http://schemas.microsoft.com/office/powerpoint/2010/main" val="29362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a warning (v.8-17)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B894E-0AD6-4285-B4BA-C9237555F40F}"/>
              </a:ext>
            </a:extLst>
          </p:cNvPr>
          <p:cNvSpPr txBox="1"/>
          <p:nvPr/>
        </p:nvSpPr>
        <p:spPr>
          <a:xfrm>
            <a:off x="3999039" y="3917131"/>
            <a:ext cx="303903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40362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</p:spTree>
    <p:extLst>
      <p:ext uri="{BB962C8B-B14F-4D97-AF65-F5344CB8AC3E}">
        <p14:creationId xmlns:p14="http://schemas.microsoft.com/office/powerpoint/2010/main" val="12143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a warning (v.8-17)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B894E-0AD6-4285-B4BA-C9237555F40F}"/>
              </a:ext>
            </a:extLst>
          </p:cNvPr>
          <p:cNvSpPr txBox="1"/>
          <p:nvPr/>
        </p:nvSpPr>
        <p:spPr>
          <a:xfrm>
            <a:off x="3999039" y="3917131"/>
            <a:ext cx="303903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95E5A-C5D6-4CAD-AA60-DF684E2A4143}"/>
              </a:ext>
            </a:extLst>
          </p:cNvPr>
          <p:cNvSpPr txBox="1"/>
          <p:nvPr/>
        </p:nvSpPr>
        <p:spPr>
          <a:xfrm>
            <a:off x="338137" y="4501906"/>
            <a:ext cx="6699937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God hates sin</a:t>
            </a:r>
          </a:p>
        </p:txBody>
      </p:sp>
    </p:spTree>
    <p:extLst>
      <p:ext uri="{BB962C8B-B14F-4D97-AF65-F5344CB8AC3E}">
        <p14:creationId xmlns:p14="http://schemas.microsoft.com/office/powerpoint/2010/main" val="5671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a warning (v.8-17)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B894E-0AD6-4285-B4BA-C9237555F40F}"/>
              </a:ext>
            </a:extLst>
          </p:cNvPr>
          <p:cNvSpPr txBox="1"/>
          <p:nvPr/>
        </p:nvSpPr>
        <p:spPr>
          <a:xfrm>
            <a:off x="3999039" y="3917131"/>
            <a:ext cx="303903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95E5A-C5D6-4CAD-AA60-DF684E2A4143}"/>
              </a:ext>
            </a:extLst>
          </p:cNvPr>
          <p:cNvSpPr txBox="1"/>
          <p:nvPr/>
        </p:nvSpPr>
        <p:spPr>
          <a:xfrm>
            <a:off x="338137" y="4501906"/>
            <a:ext cx="669993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God hates sin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God is patient  - but there are limits!</a:t>
            </a:r>
          </a:p>
        </p:txBody>
      </p:sp>
    </p:spTree>
    <p:extLst>
      <p:ext uri="{BB962C8B-B14F-4D97-AF65-F5344CB8AC3E}">
        <p14:creationId xmlns:p14="http://schemas.microsoft.com/office/powerpoint/2010/main" val="345926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a warning (v.8-17)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B894E-0AD6-4285-B4BA-C9237555F40F}"/>
              </a:ext>
            </a:extLst>
          </p:cNvPr>
          <p:cNvSpPr txBox="1"/>
          <p:nvPr/>
        </p:nvSpPr>
        <p:spPr>
          <a:xfrm>
            <a:off x="3999039" y="3917131"/>
            <a:ext cx="303903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95E5A-C5D6-4CAD-AA60-DF684E2A4143}"/>
              </a:ext>
            </a:extLst>
          </p:cNvPr>
          <p:cNvSpPr txBox="1"/>
          <p:nvPr/>
        </p:nvSpPr>
        <p:spPr>
          <a:xfrm>
            <a:off x="338137" y="4501906"/>
            <a:ext cx="6699937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God hates sin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God is patient  - but there are limits!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Cloud’s have silver linings</a:t>
            </a:r>
          </a:p>
        </p:txBody>
      </p:sp>
    </p:spTree>
    <p:extLst>
      <p:ext uri="{BB962C8B-B14F-4D97-AF65-F5344CB8AC3E}">
        <p14:creationId xmlns:p14="http://schemas.microsoft.com/office/powerpoint/2010/main" val="16204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7" y="1270252"/>
            <a:ext cx="6699937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drama 4:1-5:4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The Interpretation 5:5-17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D4827-E615-4119-98E4-E0C34CB95027}"/>
              </a:ext>
            </a:extLst>
          </p:cNvPr>
          <p:cNvSpPr txBox="1"/>
          <p:nvPr/>
        </p:nvSpPr>
        <p:spPr>
          <a:xfrm>
            <a:off x="338137" y="2716802"/>
            <a:ext cx="669993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centre of the nations (v.5)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worse than others (v.6-7)</a:t>
            </a:r>
          </a:p>
          <a:p>
            <a:pPr marL="896938" indent="-358775">
              <a:buFont typeface="+mj-lt"/>
              <a:buAutoNum type="romanLcPeriod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Jerusalem – a warning (v.8-17)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B894E-0AD6-4285-B4BA-C9237555F40F}"/>
              </a:ext>
            </a:extLst>
          </p:cNvPr>
          <p:cNvSpPr txBox="1"/>
          <p:nvPr/>
        </p:nvSpPr>
        <p:spPr>
          <a:xfrm>
            <a:off x="3999039" y="3917131"/>
            <a:ext cx="303903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Lessons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95E5A-C5D6-4CAD-AA60-DF684E2A4143}"/>
              </a:ext>
            </a:extLst>
          </p:cNvPr>
          <p:cNvSpPr txBox="1"/>
          <p:nvPr/>
        </p:nvSpPr>
        <p:spPr>
          <a:xfrm>
            <a:off x="338137" y="4501906"/>
            <a:ext cx="6699937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God hates sin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God is patient  - but there are limits!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Cloud’s have silver linings</a:t>
            </a:r>
          </a:p>
          <a:p>
            <a:pPr marL="514350" indent="-514350">
              <a:buFont typeface="+mj-lt"/>
              <a:buAutoNum type="arabicParenR"/>
            </a:pPr>
            <a:r>
              <a:rPr lang="en-GB" sz="2600" b="1" dirty="0">
                <a:solidFill>
                  <a:srgbClr val="7030A0"/>
                </a:solidFill>
              </a:rPr>
              <a:t>We have a </a:t>
            </a:r>
            <a:r>
              <a:rPr lang="en-GB" sz="2600" b="1">
                <a:solidFill>
                  <a:srgbClr val="7030A0"/>
                </a:solidFill>
              </a:rPr>
              <a:t>wonderful Saviour!</a:t>
            </a:r>
            <a:endParaRPr lang="en-GB" sz="2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26409"/>
            <a:ext cx="792299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4979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4401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26409"/>
            <a:ext cx="794401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0F800-76A8-4947-9C21-F8C9EEE92956}"/>
              </a:ext>
            </a:extLst>
          </p:cNvPr>
          <p:cNvSpPr txBox="1"/>
          <p:nvPr/>
        </p:nvSpPr>
        <p:spPr>
          <a:xfrm>
            <a:off x="1093693" y="2288074"/>
            <a:ext cx="10026252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i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“Watchmen must keep awake, be they ever so sleepy, and keep abroad, be it ever so cold; they must stand all weathers upon the watch-tower …” </a:t>
            </a:r>
            <a:r>
              <a:rPr lang="en-GB" sz="2400" b="1" dirty="0">
                <a:solidFill>
                  <a:srgbClr val="FFFF00"/>
                </a:solidFill>
              </a:rPr>
              <a:t>Matthew Henry: </a:t>
            </a:r>
          </a:p>
        </p:txBody>
      </p:sp>
    </p:spTree>
    <p:extLst>
      <p:ext uri="{BB962C8B-B14F-4D97-AF65-F5344CB8AC3E}">
        <p14:creationId xmlns:p14="http://schemas.microsoft.com/office/powerpoint/2010/main" val="26240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</p:txBody>
      </p:sp>
    </p:spTree>
    <p:extLst>
      <p:ext uri="{BB962C8B-B14F-4D97-AF65-F5344CB8AC3E}">
        <p14:creationId xmlns:p14="http://schemas.microsoft.com/office/powerpoint/2010/main" val="31406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The ‘foe’ = the Lord (v.17)</a:t>
            </a:r>
          </a:p>
        </p:txBody>
      </p:sp>
    </p:spTree>
    <p:extLst>
      <p:ext uri="{BB962C8B-B14F-4D97-AF65-F5344CB8AC3E}">
        <p14:creationId xmlns:p14="http://schemas.microsoft.com/office/powerpoint/2010/main" val="33894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approaching menace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3:16-5:17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AE634-2250-4527-9F42-EFD99861EEC6}"/>
              </a:ext>
            </a:extLst>
          </p:cNvPr>
          <p:cNvSpPr txBox="1"/>
          <p:nvPr/>
        </p:nvSpPr>
        <p:spPr>
          <a:xfrm>
            <a:off x="338138" y="1270252"/>
            <a:ext cx="79229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 w="635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A daunting challenge 3:16-27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C522-D3C0-4C13-ABB6-E92043167F9B}"/>
              </a:ext>
            </a:extLst>
          </p:cNvPr>
          <p:cNvSpPr txBox="1"/>
          <p:nvPr/>
        </p:nvSpPr>
        <p:spPr>
          <a:xfrm>
            <a:off x="338137" y="1853245"/>
            <a:ext cx="792299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Accountability</a:t>
            </a:r>
          </a:p>
          <a:p>
            <a:pPr marL="717550" indent="-358775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2060"/>
                </a:solidFill>
              </a:rPr>
              <a:t>Friend or foe?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The ‘foe’ = the Lord (v.17)</a:t>
            </a:r>
          </a:p>
          <a:p>
            <a:pPr marL="1071563" lvl="1" indent="-357188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Who placed the watchman?</a:t>
            </a:r>
          </a:p>
        </p:txBody>
      </p:sp>
    </p:spTree>
    <p:extLst>
      <p:ext uri="{BB962C8B-B14F-4D97-AF65-F5344CB8AC3E}">
        <p14:creationId xmlns:p14="http://schemas.microsoft.com/office/powerpoint/2010/main" val="1526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1604</Words>
  <Application>Microsoft Office PowerPoint</Application>
  <PresentationFormat>Widescreen</PresentationFormat>
  <Paragraphs>294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Century Gothic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Howells</dc:creator>
  <cp:lastModifiedBy>Colin Howells</cp:lastModifiedBy>
  <cp:revision>75</cp:revision>
  <dcterms:created xsi:type="dcterms:W3CDTF">2018-06-15T07:36:13Z</dcterms:created>
  <dcterms:modified xsi:type="dcterms:W3CDTF">2018-10-31T18:02:01Z</dcterms:modified>
</cp:coreProperties>
</file>